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56" r:id="rId4"/>
    <p:sldId id="275" r:id="rId5"/>
    <p:sldId id="276" r:id="rId6"/>
    <p:sldId id="271" r:id="rId7"/>
    <p:sldId id="277" r:id="rId8"/>
    <p:sldId id="272" r:id="rId9"/>
    <p:sldId id="278" r:id="rId10"/>
    <p:sldId id="273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99A39-2693-4D45-8A98-7E67310AB2C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1A89888-BF14-47B0-8F8D-F2E3001FE8B7}">
      <dgm:prSet phldrT="[Text]"/>
      <dgm:spPr/>
      <dgm:t>
        <a:bodyPr/>
        <a:lstStyle/>
        <a:p>
          <a:r>
            <a:rPr lang="en-GB" b="1" dirty="0"/>
            <a:t>Know it …</a:t>
          </a:r>
        </a:p>
      </dgm:t>
    </dgm:pt>
    <dgm:pt modelId="{AD91FECA-B68D-4F28-B12E-883A485BC0E7}" type="parTrans" cxnId="{767042E7-B517-4A9D-9AC4-608B4BAFE58A}">
      <dgm:prSet/>
      <dgm:spPr/>
      <dgm:t>
        <a:bodyPr/>
        <a:lstStyle/>
        <a:p>
          <a:endParaRPr lang="en-GB"/>
        </a:p>
      </dgm:t>
    </dgm:pt>
    <dgm:pt modelId="{A052C602-0F92-4BC4-B990-7AACD4D2642F}" type="sibTrans" cxnId="{767042E7-B517-4A9D-9AC4-608B4BAFE58A}">
      <dgm:prSet/>
      <dgm:spPr/>
      <dgm:t>
        <a:bodyPr/>
        <a:lstStyle/>
        <a:p>
          <a:endParaRPr lang="en-GB"/>
        </a:p>
      </dgm:t>
    </dgm:pt>
    <dgm:pt modelId="{F0668DB2-A052-4D07-8C7E-716BD0A9DC68}">
      <dgm:prSet phldrT="[Text]"/>
      <dgm:spPr/>
      <dgm:t>
        <a:bodyPr/>
        <a:lstStyle/>
        <a:p>
          <a:r>
            <a:rPr lang="en-GB" b="1" dirty="0"/>
            <a:t>Understand it …</a:t>
          </a:r>
        </a:p>
      </dgm:t>
    </dgm:pt>
    <dgm:pt modelId="{6E3DCB41-02DA-43DB-837B-EA3FCB541ADB}" type="parTrans" cxnId="{C565C1E2-B5BF-4F33-8A3A-B57534AD3F9B}">
      <dgm:prSet/>
      <dgm:spPr/>
      <dgm:t>
        <a:bodyPr/>
        <a:lstStyle/>
        <a:p>
          <a:endParaRPr lang="en-GB"/>
        </a:p>
      </dgm:t>
    </dgm:pt>
    <dgm:pt modelId="{D2A43277-4D34-4BC6-9109-222947029C90}" type="sibTrans" cxnId="{C565C1E2-B5BF-4F33-8A3A-B57534AD3F9B}">
      <dgm:prSet/>
      <dgm:spPr/>
      <dgm:t>
        <a:bodyPr/>
        <a:lstStyle/>
        <a:p>
          <a:endParaRPr lang="en-GB"/>
        </a:p>
      </dgm:t>
    </dgm:pt>
    <dgm:pt modelId="{F5E911CE-923C-4C1B-BD7F-9121204BFD6B}">
      <dgm:prSet phldrT="[Text]"/>
      <dgm:spPr>
        <a:solidFill>
          <a:srgbClr val="CC99FF"/>
        </a:solidFill>
      </dgm:spPr>
      <dgm:t>
        <a:bodyPr/>
        <a:lstStyle/>
        <a:p>
          <a:r>
            <a:rPr lang="en-GB" b="1" dirty="0"/>
            <a:t>USE it …</a:t>
          </a:r>
        </a:p>
      </dgm:t>
    </dgm:pt>
    <dgm:pt modelId="{598D269F-0629-414B-BE47-D4C96B1F199D}" type="parTrans" cxnId="{C208AB0A-1986-4E7F-8755-6ABC710807EF}">
      <dgm:prSet/>
      <dgm:spPr/>
      <dgm:t>
        <a:bodyPr/>
        <a:lstStyle/>
        <a:p>
          <a:endParaRPr lang="en-GB"/>
        </a:p>
      </dgm:t>
    </dgm:pt>
    <dgm:pt modelId="{695E2CE9-47E5-4263-BCA7-E21B8B4C7D8B}" type="sibTrans" cxnId="{C208AB0A-1986-4E7F-8755-6ABC710807EF}">
      <dgm:prSet/>
      <dgm:spPr/>
      <dgm:t>
        <a:bodyPr/>
        <a:lstStyle/>
        <a:p>
          <a:endParaRPr lang="en-GB"/>
        </a:p>
      </dgm:t>
    </dgm:pt>
    <dgm:pt modelId="{0541F86E-2152-42AD-9EB0-3337EC7604AD}" type="pres">
      <dgm:prSet presAssocID="{A1399A39-2693-4D45-8A98-7E67310AB2CE}" presName="CompostProcess" presStyleCnt="0">
        <dgm:presLayoutVars>
          <dgm:dir/>
          <dgm:resizeHandles val="exact"/>
        </dgm:presLayoutVars>
      </dgm:prSet>
      <dgm:spPr/>
    </dgm:pt>
    <dgm:pt modelId="{229C9474-659A-44E5-BC21-459C076EE814}" type="pres">
      <dgm:prSet presAssocID="{A1399A39-2693-4D45-8A98-7E67310AB2CE}" presName="arrow" presStyleLbl="bgShp" presStyleIdx="0" presStyleCnt="1" custScaleX="97511" custLinFactNeighborX="-662" custLinFactNeighborY="4001"/>
      <dgm:spPr>
        <a:solidFill>
          <a:srgbClr val="0070C0"/>
        </a:solidFill>
        <a:ln>
          <a:solidFill>
            <a:schemeClr val="bg1"/>
          </a:solidFill>
        </a:ln>
      </dgm:spPr>
    </dgm:pt>
    <dgm:pt modelId="{FAC04AED-33C8-416C-BA82-63FB7B124CC8}" type="pres">
      <dgm:prSet presAssocID="{A1399A39-2693-4D45-8A98-7E67310AB2CE}" presName="linearProcess" presStyleCnt="0"/>
      <dgm:spPr/>
    </dgm:pt>
    <dgm:pt modelId="{6CB7CD00-1518-455C-8DB4-A04542B11F90}" type="pres">
      <dgm:prSet presAssocID="{41A89888-BF14-47B0-8F8D-F2E3001FE8B7}" presName="textNode" presStyleLbl="node1" presStyleIdx="0" presStyleCnt="3" custScaleX="67729" custScaleY="77591" custLinFactNeighborX="-57051" custLinFactNeighborY="-1941">
        <dgm:presLayoutVars>
          <dgm:bulletEnabled val="1"/>
        </dgm:presLayoutVars>
      </dgm:prSet>
      <dgm:spPr/>
    </dgm:pt>
    <dgm:pt modelId="{41D2571B-1275-4301-AF57-DD4A134E33DA}" type="pres">
      <dgm:prSet presAssocID="{A052C602-0F92-4BC4-B990-7AACD4D2642F}" presName="sibTrans" presStyleCnt="0"/>
      <dgm:spPr/>
    </dgm:pt>
    <dgm:pt modelId="{C737FE93-6D87-41F3-ABD1-6F01DE4E77AD}" type="pres">
      <dgm:prSet presAssocID="{F0668DB2-A052-4D07-8C7E-716BD0A9DC68}" presName="textNode" presStyleLbl="node1" presStyleIdx="1" presStyleCnt="3" custScaleX="81189" custScaleY="79933" custLinFactX="-4157" custLinFactNeighborX="-100000" custLinFactNeighborY="-2043">
        <dgm:presLayoutVars>
          <dgm:bulletEnabled val="1"/>
        </dgm:presLayoutVars>
      </dgm:prSet>
      <dgm:spPr/>
    </dgm:pt>
    <dgm:pt modelId="{3289A17C-74F0-424F-B301-9B1B30A7D949}" type="pres">
      <dgm:prSet presAssocID="{D2A43277-4D34-4BC6-9109-222947029C90}" presName="sibTrans" presStyleCnt="0"/>
      <dgm:spPr/>
    </dgm:pt>
    <dgm:pt modelId="{87CBA940-A00E-401F-A8B6-974B7E0E2857}" type="pres">
      <dgm:prSet presAssocID="{F5E911CE-923C-4C1B-BD7F-9121204BFD6B}" presName="textNode" presStyleLbl="node1" presStyleIdx="2" presStyleCnt="3" custScaleX="47603" custScaleY="71177" custLinFactX="-14845" custLinFactNeighborX="-100000" custLinFactNeighborY="-1942">
        <dgm:presLayoutVars>
          <dgm:bulletEnabled val="1"/>
        </dgm:presLayoutVars>
      </dgm:prSet>
      <dgm:spPr/>
    </dgm:pt>
  </dgm:ptLst>
  <dgm:cxnLst>
    <dgm:cxn modelId="{C208AB0A-1986-4E7F-8755-6ABC710807EF}" srcId="{A1399A39-2693-4D45-8A98-7E67310AB2CE}" destId="{F5E911CE-923C-4C1B-BD7F-9121204BFD6B}" srcOrd="2" destOrd="0" parTransId="{598D269F-0629-414B-BE47-D4C96B1F199D}" sibTransId="{695E2CE9-47E5-4263-BCA7-E21B8B4C7D8B}"/>
    <dgm:cxn modelId="{2909C636-43E5-4086-8044-3417BA427D46}" type="presOf" srcId="{41A89888-BF14-47B0-8F8D-F2E3001FE8B7}" destId="{6CB7CD00-1518-455C-8DB4-A04542B11F90}" srcOrd="0" destOrd="0" presId="urn:microsoft.com/office/officeart/2005/8/layout/hProcess9"/>
    <dgm:cxn modelId="{1EAF3766-4E0E-4FEF-8A26-83E4230DD883}" type="presOf" srcId="{F0668DB2-A052-4D07-8C7E-716BD0A9DC68}" destId="{C737FE93-6D87-41F3-ABD1-6F01DE4E77AD}" srcOrd="0" destOrd="0" presId="urn:microsoft.com/office/officeart/2005/8/layout/hProcess9"/>
    <dgm:cxn modelId="{2F6C3495-3E70-4AC8-994E-E819864C6507}" type="presOf" srcId="{F5E911CE-923C-4C1B-BD7F-9121204BFD6B}" destId="{87CBA940-A00E-401F-A8B6-974B7E0E2857}" srcOrd="0" destOrd="0" presId="urn:microsoft.com/office/officeart/2005/8/layout/hProcess9"/>
    <dgm:cxn modelId="{C565C1E2-B5BF-4F33-8A3A-B57534AD3F9B}" srcId="{A1399A39-2693-4D45-8A98-7E67310AB2CE}" destId="{F0668DB2-A052-4D07-8C7E-716BD0A9DC68}" srcOrd="1" destOrd="0" parTransId="{6E3DCB41-02DA-43DB-837B-EA3FCB541ADB}" sibTransId="{D2A43277-4D34-4BC6-9109-222947029C90}"/>
    <dgm:cxn modelId="{767042E7-B517-4A9D-9AC4-608B4BAFE58A}" srcId="{A1399A39-2693-4D45-8A98-7E67310AB2CE}" destId="{41A89888-BF14-47B0-8F8D-F2E3001FE8B7}" srcOrd="0" destOrd="0" parTransId="{AD91FECA-B68D-4F28-B12E-883A485BC0E7}" sibTransId="{A052C602-0F92-4BC4-B990-7AACD4D2642F}"/>
    <dgm:cxn modelId="{C4A4AAEB-7A0C-48DD-9F84-B206D31AC8FD}" type="presOf" srcId="{A1399A39-2693-4D45-8A98-7E67310AB2CE}" destId="{0541F86E-2152-42AD-9EB0-3337EC7604AD}" srcOrd="0" destOrd="0" presId="urn:microsoft.com/office/officeart/2005/8/layout/hProcess9"/>
    <dgm:cxn modelId="{91FECFD2-70C1-4838-86C3-EF9CC0772452}" type="presParOf" srcId="{0541F86E-2152-42AD-9EB0-3337EC7604AD}" destId="{229C9474-659A-44E5-BC21-459C076EE814}" srcOrd="0" destOrd="0" presId="urn:microsoft.com/office/officeart/2005/8/layout/hProcess9"/>
    <dgm:cxn modelId="{CCBE300F-BB37-40DB-81D8-B02B9617BFCD}" type="presParOf" srcId="{0541F86E-2152-42AD-9EB0-3337EC7604AD}" destId="{FAC04AED-33C8-416C-BA82-63FB7B124CC8}" srcOrd="1" destOrd="0" presId="urn:microsoft.com/office/officeart/2005/8/layout/hProcess9"/>
    <dgm:cxn modelId="{16A486AB-59BD-4312-80A6-E3FA03EA4968}" type="presParOf" srcId="{FAC04AED-33C8-416C-BA82-63FB7B124CC8}" destId="{6CB7CD00-1518-455C-8DB4-A04542B11F90}" srcOrd="0" destOrd="0" presId="urn:microsoft.com/office/officeart/2005/8/layout/hProcess9"/>
    <dgm:cxn modelId="{DD2726E2-995B-440D-8CE5-42E303D4C048}" type="presParOf" srcId="{FAC04AED-33C8-416C-BA82-63FB7B124CC8}" destId="{41D2571B-1275-4301-AF57-DD4A134E33DA}" srcOrd="1" destOrd="0" presId="urn:microsoft.com/office/officeart/2005/8/layout/hProcess9"/>
    <dgm:cxn modelId="{2D78BDC9-C17B-4223-B8C1-756C038353CA}" type="presParOf" srcId="{FAC04AED-33C8-416C-BA82-63FB7B124CC8}" destId="{C737FE93-6D87-41F3-ABD1-6F01DE4E77AD}" srcOrd="2" destOrd="0" presId="urn:microsoft.com/office/officeart/2005/8/layout/hProcess9"/>
    <dgm:cxn modelId="{23226F0E-6591-4D1E-83E9-577EEAEFC4A3}" type="presParOf" srcId="{FAC04AED-33C8-416C-BA82-63FB7B124CC8}" destId="{3289A17C-74F0-424F-B301-9B1B30A7D949}" srcOrd="3" destOrd="0" presId="urn:microsoft.com/office/officeart/2005/8/layout/hProcess9"/>
    <dgm:cxn modelId="{D4C923BB-626C-4168-BE9E-DB3CDED3366B}" type="presParOf" srcId="{FAC04AED-33C8-416C-BA82-63FB7B124CC8}" destId="{87CBA940-A00E-401F-A8B6-974B7E0E28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C9474-659A-44E5-BC21-459C076EE814}">
      <dsp:nvSpPr>
        <dsp:cNvPr id="0" name=""/>
        <dsp:cNvSpPr/>
      </dsp:nvSpPr>
      <dsp:spPr>
        <a:xfrm>
          <a:off x="930228" y="0"/>
          <a:ext cx="9643553" cy="2402036"/>
        </a:xfrm>
        <a:prstGeom prst="rightArrow">
          <a:avLst/>
        </a:prstGeom>
        <a:solidFill>
          <a:srgbClr val="0070C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CD00-1518-455C-8DB4-A04542B11F90}">
      <dsp:nvSpPr>
        <dsp:cNvPr id="0" name=""/>
        <dsp:cNvSpPr/>
      </dsp:nvSpPr>
      <dsp:spPr>
        <a:xfrm>
          <a:off x="1474066" y="809616"/>
          <a:ext cx="2364070" cy="745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Know it …</a:t>
          </a:r>
        </a:p>
      </dsp:txBody>
      <dsp:txXfrm>
        <a:off x="1510459" y="846009"/>
        <a:ext cx="2291284" cy="672719"/>
      </dsp:txXfrm>
    </dsp:sp>
    <dsp:sp modelId="{C737FE93-6D87-41F3-ABD1-6F01DE4E77AD}">
      <dsp:nvSpPr>
        <dsp:cNvPr id="0" name=""/>
        <dsp:cNvSpPr/>
      </dsp:nvSpPr>
      <dsp:spPr>
        <a:xfrm>
          <a:off x="4024930" y="797385"/>
          <a:ext cx="2833890" cy="768008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Understand it …</a:t>
          </a:r>
        </a:p>
      </dsp:txBody>
      <dsp:txXfrm>
        <a:off x="4062421" y="834876"/>
        <a:ext cx="2758908" cy="693026"/>
      </dsp:txXfrm>
    </dsp:sp>
    <dsp:sp modelId="{87CBA940-A00E-401F-A8B6-974B7E0E2857}">
      <dsp:nvSpPr>
        <dsp:cNvPr id="0" name=""/>
        <dsp:cNvSpPr/>
      </dsp:nvSpPr>
      <dsp:spPr>
        <a:xfrm>
          <a:off x="7067505" y="840419"/>
          <a:ext cx="1661575" cy="683879"/>
        </a:xfrm>
        <a:prstGeom prst="roundRect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USE it …</a:t>
          </a:r>
        </a:p>
      </dsp:txBody>
      <dsp:txXfrm>
        <a:off x="7100889" y="873803"/>
        <a:ext cx="1594807" cy="617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4C51-132E-4391-A70E-CB8CF7242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44965-AEF1-418B-88BC-58EAFAE6F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F6E76-50F7-42B6-A14C-82DB014E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F5CBD-26A2-405A-8C7A-5674A9EE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DB365-909B-4ED9-B03A-2A36BE1E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2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F94-C055-4F2E-BB32-C6FBA740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5FF67-3FC5-4D69-8525-50CD56F4F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ABE7-24A4-411F-8DE4-D3F9B836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1538-A87B-4FC0-90EF-A90FE52E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B172D-BEFC-42BE-9BDD-49D6E654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8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5DD22-A278-4AF2-8BAB-DBD142C02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AFA88-5D27-4BAD-9BAA-660439F66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51F4E-B01D-4C7A-89B5-C9085474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2A70-DFAC-4AA1-9E67-4BDCC638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6BE70-DB38-4785-AB3E-331EFCFF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4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CA17-F9BB-4EC9-8336-5B23A618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F0EE9-D21B-4B1D-8E57-C689A7A08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28E1-C913-4831-B2CD-22C0A680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07B03-1907-46FB-864E-27C6E656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4FB8-00AF-41FA-BC3A-0933E0F2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076C-AA00-49CF-B282-5CD7AC0C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A70CE-F65B-47D9-92E4-019E680D8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7857-068C-4A4A-964B-51D0124F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4718-BEF0-4D7E-AA99-9E5C1E32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7DFA-0ECB-4F46-BF6F-FFB2764E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5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322F-9F73-45FF-B0B3-F690876A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1FF11-C4B9-4DCD-A30F-BEFBC3E20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1B012-1E64-4B9B-9999-FC0FD5420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C6BA4-47D7-4906-80CF-48EBD4A8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1DF34-887C-41E1-96B9-287FA2F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3961A-AB25-4529-B17A-43431ED4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2517-455F-4A34-A9BF-6EB9FFA8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F674-1CB7-4C30-8E9A-35A82460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75F2-D01F-41E0-BF72-7923C5100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ABE0F-E7F5-4CC1-A4E4-096CF0312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2C1DA-12B3-4945-8A59-81D61D063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ECC05-5229-4CC9-9A7B-67F04E0D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76EEB-C708-4F50-818F-CD5805A0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B7F4E-8EB4-49E5-816E-3834318B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8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3BCD-889C-4BA6-9647-49738562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86E9A-2A7C-46D6-B875-813E8A3C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20E46-E974-4B6A-95CD-85E9251E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A737C-4754-463A-8063-87978576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2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56262-9B68-4313-B5D4-BD695CBD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D2A15-4313-46C5-88E7-EFC578D1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92829-157B-4F35-8329-0CC95001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3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802E-C29B-4EB0-B988-2E9105B0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C621-B985-4591-A27B-63E8BA07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1ADB9-62A8-4F71-B6C1-5CD251FB8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575E7-08F3-4048-8E6D-82381442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58ABD-5FF0-4227-A1FB-DAFB9E37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58D8-D715-4379-887B-0AF59C92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449C-2C30-4E8E-8446-AC3F4BA8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F2D1C-5527-43B1-A88E-1EE89D5C6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380AD-27DC-431E-B514-4EFFFB0D0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EEC9D-8F29-4521-B667-34299FBC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9296E-FB9A-444C-BC18-E2D55997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04FD8-4C2D-4F2C-8422-CA6648BD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61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73BC4-428B-4C04-9709-84377ABE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BF681-9DAA-4106-82E9-F30B36EAF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6FA6-CDD5-49A3-850D-FBE8410EB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512B-FB60-4D30-8470-E5E06BE9FC4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CA624-2A6C-43FA-9F91-76392532D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E7449-80C0-4986-A0DE-93E497A29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0C61-6A56-4C18-89D2-0E524FECE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3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B0A57E-6D7A-4B13-ABB6-1E3FB8C92D52}"/>
              </a:ext>
            </a:extLst>
          </p:cNvPr>
          <p:cNvSpPr txBox="1">
            <a:spLocks/>
          </p:cNvSpPr>
          <p:nvPr/>
        </p:nvSpPr>
        <p:spPr>
          <a:xfrm>
            <a:off x="557049" y="2498106"/>
            <a:ext cx="4288745" cy="3812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GB" sz="2600" dirty="0"/>
            </a:br>
            <a:r>
              <a:rPr lang="en-GB" sz="2600" dirty="0">
                <a:solidFill>
                  <a:schemeClr val="bg1"/>
                </a:solidFill>
              </a:rPr>
              <a:t>LAST lesson you worked on:</a:t>
            </a:r>
            <a:br>
              <a:rPr lang="en-GB" sz="2600" dirty="0">
                <a:solidFill>
                  <a:schemeClr val="bg1"/>
                </a:solidFill>
              </a:rPr>
            </a:br>
            <a:br>
              <a:rPr lang="en-GB" sz="2600" dirty="0">
                <a:solidFill>
                  <a:schemeClr val="bg1"/>
                </a:solidFill>
              </a:rPr>
            </a:br>
            <a:r>
              <a:rPr lang="en-GB" sz="2600" dirty="0">
                <a:solidFill>
                  <a:schemeClr val="bg1"/>
                </a:solidFill>
              </a:rPr>
              <a:t>Using use visual and experiential memory to remembering LINKED “chunks” of information  e.g. key words &amp; meanings or ideas &amp; explanations.</a:t>
            </a:r>
            <a:br>
              <a:rPr lang="en-GB" sz="2600" dirty="0">
                <a:solidFill>
                  <a:schemeClr val="bg1"/>
                </a:solidFill>
              </a:rPr>
            </a:br>
            <a:endParaRPr lang="en-GB" sz="2600" dirty="0">
              <a:solidFill>
                <a:schemeClr val="bg1"/>
              </a:solidFill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</a:rPr>
              <a:t>Understanding how using information makes it more memorable.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E1C59B-173B-4D1C-B453-39091D157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551102"/>
              </p:ext>
            </p:extLst>
          </p:nvPr>
        </p:nvGraphicFramePr>
        <p:xfrm>
          <a:off x="-474260" y="242859"/>
          <a:ext cx="11634951" cy="24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3D1AE32-07DE-4527-AF1E-5FEF549B7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87180">
            <a:off x="10191336" y="1067158"/>
            <a:ext cx="1506542" cy="150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35D54D0-100D-4F16-9642-FF2E96AD6293}"/>
              </a:ext>
            </a:extLst>
          </p:cNvPr>
          <p:cNvSpPr/>
          <p:nvPr/>
        </p:nvSpPr>
        <p:spPr>
          <a:xfrm>
            <a:off x="9473546" y="242859"/>
            <a:ext cx="1471061" cy="889977"/>
          </a:xfrm>
          <a:prstGeom prst="wedgeRoundRectCallout">
            <a:avLst>
              <a:gd name="adj1" fmla="val 48709"/>
              <a:gd name="adj2" fmla="val 8330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Make it memorable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DBB15-2BA2-4667-83B3-8C43A2728A13}"/>
              </a:ext>
            </a:extLst>
          </p:cNvPr>
          <p:cNvSpPr txBox="1">
            <a:spLocks/>
          </p:cNvSpPr>
          <p:nvPr/>
        </p:nvSpPr>
        <p:spPr>
          <a:xfrm>
            <a:off x="6230679" y="3271862"/>
            <a:ext cx="5404272" cy="3343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 b="1" dirty="0">
                <a:solidFill>
                  <a:schemeClr val="bg1"/>
                </a:solidFill>
              </a:rPr>
              <a:t>This week …</a:t>
            </a:r>
          </a:p>
          <a:p>
            <a:pPr algn="ctr"/>
            <a:endParaRPr lang="en-GB" sz="2600" b="1" dirty="0">
              <a:solidFill>
                <a:schemeClr val="bg1"/>
              </a:solidFill>
            </a:endParaRPr>
          </a:p>
          <a:p>
            <a:pPr algn="ctr"/>
            <a:r>
              <a:rPr lang="en-GB" sz="2600" b="1" dirty="0">
                <a:solidFill>
                  <a:schemeClr val="bg1"/>
                </a:solidFill>
              </a:rPr>
              <a:t>Using memory prompts to secure knowledge in your long term memory</a:t>
            </a:r>
          </a:p>
          <a:p>
            <a:pPr algn="ctr"/>
            <a:endParaRPr lang="en-GB" sz="2600" b="1" dirty="0">
              <a:solidFill>
                <a:schemeClr val="bg1"/>
              </a:solidFill>
            </a:endParaRPr>
          </a:p>
          <a:p>
            <a:pPr algn="ctr"/>
            <a:r>
              <a:rPr lang="en-GB" sz="2600" b="1" dirty="0">
                <a:solidFill>
                  <a:schemeClr val="bg1"/>
                </a:solidFill>
              </a:rPr>
              <a:t>To understand how to retrieve information and apply it to assessment questions</a:t>
            </a:r>
          </a:p>
        </p:txBody>
      </p:sp>
    </p:spTree>
    <p:extLst>
      <p:ext uri="{BB962C8B-B14F-4D97-AF65-F5344CB8AC3E}">
        <p14:creationId xmlns:p14="http://schemas.microsoft.com/office/powerpoint/2010/main" val="273980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2568EC-D164-4818-B8F9-9601B782A232}"/>
              </a:ext>
            </a:extLst>
          </p:cNvPr>
          <p:cNvSpPr/>
          <p:nvPr/>
        </p:nvSpPr>
        <p:spPr>
          <a:xfrm>
            <a:off x="0" y="299754"/>
            <a:ext cx="1219200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Quick Quiz … check you actually know it …</a:t>
            </a:r>
          </a:p>
          <a:p>
            <a:pPr algn="ctr"/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 minutes to write this down on some paper </a:t>
            </a:r>
          </a:p>
          <a:p>
            <a:pPr algn="ctr"/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 3 mins x 3 + 1 minute to check it (!!!)</a:t>
            </a:r>
            <a:endParaRPr lang="en-US" sz="4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597305-4ABF-4CE2-A1B2-83967A8DE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49964"/>
              </p:ext>
            </p:extLst>
          </p:nvPr>
        </p:nvGraphicFramePr>
        <p:xfrm>
          <a:off x="1055383" y="2692306"/>
          <a:ext cx="10081233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82">
                  <a:extLst>
                    <a:ext uri="{9D8B030D-6E8A-4147-A177-3AD203B41FA5}">
                      <a16:colId xmlns:a16="http://schemas.microsoft.com/office/drawing/2014/main" val="3098448873"/>
                    </a:ext>
                  </a:extLst>
                </a:gridCol>
                <a:gridCol w="3000054">
                  <a:extLst>
                    <a:ext uri="{9D8B030D-6E8A-4147-A177-3AD203B41FA5}">
                      <a16:colId xmlns:a16="http://schemas.microsoft.com/office/drawing/2014/main" val="1143435952"/>
                    </a:ext>
                  </a:extLst>
                </a:gridCol>
                <a:gridCol w="4613097">
                  <a:extLst>
                    <a:ext uri="{9D8B030D-6E8A-4147-A177-3AD203B41FA5}">
                      <a16:colId xmlns:a16="http://schemas.microsoft.com/office/drawing/2014/main" val="3376474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Energy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768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e.g. Biofuel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Renewable &amp; carbon 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Produces Co2 when burned  </a:t>
                      </a:r>
                    </a:p>
                    <a:p>
                      <a:pPr algn="ctr"/>
                      <a:r>
                        <a:rPr lang="en-GB" dirty="0"/>
                        <a:t>Uses a lot of land = Habitat 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86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Renewable …</a:t>
                      </a:r>
                    </a:p>
                    <a:p>
                      <a:pPr algn="ctr"/>
                      <a:r>
                        <a:rPr lang="en-GB" dirty="0"/>
                        <a:t>e.g.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14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Non-renewable … </a:t>
                      </a:r>
                    </a:p>
                    <a:p>
                      <a:pPr algn="ctr"/>
                      <a:r>
                        <a:rPr lang="en-GB" dirty="0"/>
                        <a:t>e.g.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4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MORE …</a:t>
                      </a:r>
                    </a:p>
                    <a:p>
                      <a:pPr algn="ctr"/>
                      <a:r>
                        <a:rPr lang="en-GB" dirty="0"/>
                        <a:t>e.g. 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6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59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821260-3219-4F6D-8758-DF0AD41764E2}"/>
              </a:ext>
            </a:extLst>
          </p:cNvPr>
          <p:cNvGrpSpPr/>
          <p:nvPr/>
        </p:nvGrpSpPr>
        <p:grpSpPr>
          <a:xfrm>
            <a:off x="719193" y="2971716"/>
            <a:ext cx="6082300" cy="3416320"/>
            <a:chOff x="2455525" y="2529927"/>
            <a:chExt cx="6082300" cy="34163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DFAE19-270C-472C-BB56-22273D72F258}"/>
                </a:ext>
              </a:extLst>
            </p:cNvPr>
            <p:cNvSpPr txBox="1"/>
            <p:nvPr/>
          </p:nvSpPr>
          <p:spPr>
            <a:xfrm>
              <a:off x="2455525" y="2529927"/>
              <a:ext cx="6082300" cy="34163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A9EE50B-5A75-4A45-A74F-FAA3528CCB59}"/>
                </a:ext>
              </a:extLst>
            </p:cNvPr>
            <p:cNvGrpSpPr/>
            <p:nvPr/>
          </p:nvGrpSpPr>
          <p:grpSpPr>
            <a:xfrm>
              <a:off x="2711997" y="2713098"/>
              <a:ext cx="5536962" cy="3049979"/>
              <a:chOff x="2711997" y="2713098"/>
              <a:chExt cx="5536962" cy="3049979"/>
            </a:xfrm>
          </p:grpSpPr>
          <p:pic>
            <p:nvPicPr>
              <p:cNvPr id="4" name="Picture 2" descr="Numbers - Language - Kids Web Japan - Web Japan">
                <a:extLst>
                  <a:ext uri="{FF2B5EF4-FFF2-40B4-BE49-F238E27FC236}">
                    <a16:creationId xmlns:a16="http://schemas.microsoft.com/office/drawing/2014/main" id="{9DBCE027-A862-473D-9246-D34F8B10D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91" b="64510"/>
              <a:stretch/>
            </p:blipFill>
            <p:spPr bwMode="auto">
              <a:xfrm>
                <a:off x="2711997" y="2713098"/>
                <a:ext cx="3384003" cy="3049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Numbers - Language - Kids Web Japan - Web Japan">
                <a:extLst>
                  <a:ext uri="{FF2B5EF4-FFF2-40B4-BE49-F238E27FC236}">
                    <a16:creationId xmlns:a16="http://schemas.microsoft.com/office/drawing/2014/main" id="{5AFAD0C8-9A36-4393-804B-7F98B4C37C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88" b="64510"/>
              <a:stretch/>
            </p:blipFill>
            <p:spPr bwMode="auto">
              <a:xfrm>
                <a:off x="5958490" y="2713098"/>
                <a:ext cx="2290469" cy="3049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EEAF8C-67E2-465B-AB95-47C7B3522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9149">
            <a:off x="5876817" y="892996"/>
            <a:ext cx="5824163" cy="32394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8DF9A9-1F96-4FAD-BF71-1A991C4919F0}"/>
              </a:ext>
            </a:extLst>
          </p:cNvPr>
          <p:cNvSpPr/>
          <p:nvPr/>
        </p:nvSpPr>
        <p:spPr>
          <a:xfrm>
            <a:off x="756672" y="345563"/>
            <a:ext cx="382198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231821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5D77E7-603B-4F2D-B744-5B0A990E8C1F}"/>
              </a:ext>
            </a:extLst>
          </p:cNvPr>
          <p:cNvSpPr txBox="1">
            <a:spLocks/>
          </p:cNvSpPr>
          <p:nvPr/>
        </p:nvSpPr>
        <p:spPr>
          <a:xfrm>
            <a:off x="2304771" y="482886"/>
            <a:ext cx="3304919" cy="6050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00" b="1" dirty="0">
                <a:solidFill>
                  <a:schemeClr val="bg1"/>
                </a:solidFill>
              </a:rPr>
              <a:t>This week …</a:t>
            </a:r>
          </a:p>
          <a:p>
            <a:pPr algn="ctr"/>
            <a:endParaRPr lang="en-GB" sz="3000" b="1" dirty="0">
              <a:solidFill>
                <a:schemeClr val="bg1"/>
              </a:solidFill>
            </a:endParaRPr>
          </a:p>
          <a:p>
            <a:pPr algn="ctr"/>
            <a:r>
              <a:rPr lang="en-GB" sz="3000" b="1" dirty="0">
                <a:solidFill>
                  <a:schemeClr val="bg1"/>
                </a:solidFill>
              </a:rPr>
              <a:t>Using memory prompts to secure knowledge in your long term memory</a:t>
            </a:r>
          </a:p>
          <a:p>
            <a:pPr algn="ctr"/>
            <a:endParaRPr lang="en-GB" sz="3000" b="1" dirty="0">
              <a:solidFill>
                <a:schemeClr val="bg1"/>
              </a:solidFill>
            </a:endParaRPr>
          </a:p>
          <a:p>
            <a:pPr algn="ctr"/>
            <a:r>
              <a:rPr lang="en-GB" sz="3000" b="1" dirty="0">
                <a:solidFill>
                  <a:schemeClr val="bg1"/>
                </a:solidFill>
              </a:rPr>
              <a:t>To understand how to retrieve information and apply it to assessment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63094-41B7-42B4-8B3B-31700969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180">
            <a:off x="1413224" y="214798"/>
            <a:ext cx="1506542" cy="150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3A584C9-5239-42B9-A725-EF4B9347C56C}"/>
              </a:ext>
            </a:extLst>
          </p:cNvPr>
          <p:cNvSpPr/>
          <p:nvPr/>
        </p:nvSpPr>
        <p:spPr>
          <a:xfrm>
            <a:off x="196103" y="1443653"/>
            <a:ext cx="1471061" cy="889977"/>
          </a:xfrm>
          <a:prstGeom prst="wedgeRoundRectCallout">
            <a:avLst>
              <a:gd name="adj1" fmla="val 55693"/>
              <a:gd name="adj2" fmla="val -8293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Make it memorable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195D89-64CB-4431-B7F3-10FEF3EE4E42}"/>
              </a:ext>
            </a:extLst>
          </p:cNvPr>
          <p:cNvSpPr txBox="1">
            <a:spLocks/>
          </p:cNvSpPr>
          <p:nvPr/>
        </p:nvSpPr>
        <p:spPr>
          <a:xfrm>
            <a:off x="6728821" y="289162"/>
            <a:ext cx="5097589" cy="1599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 dirty="0">
                <a:solidFill>
                  <a:schemeClr val="bg1"/>
                </a:solidFill>
              </a:rPr>
              <a:t>Next week:</a:t>
            </a:r>
          </a:p>
          <a:p>
            <a:pPr algn="ctr"/>
            <a:endParaRPr lang="en-GB" sz="2600" dirty="0">
              <a:solidFill>
                <a:schemeClr val="bg1"/>
              </a:solidFill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</a:rPr>
              <a:t>How not to get stressed out by tests / exams / mocks</a:t>
            </a:r>
          </a:p>
        </p:txBody>
      </p:sp>
      <p:pic>
        <p:nvPicPr>
          <p:cNvPr id="12290" name="Picture 2" descr="Relaxed cat | Funny cats, Cat sitting, Crazy cats">
            <a:extLst>
              <a:ext uri="{FF2B5EF4-FFF2-40B4-BE49-F238E27FC236}">
                <a16:creationId xmlns:a16="http://schemas.microsoft.com/office/drawing/2014/main" id="{D870613C-47AC-4E0D-AE64-4D9DFA1A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38" y="3325954"/>
            <a:ext cx="4394421" cy="32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ealing with cats' redirected aggression – Southwest Journal">
            <a:extLst>
              <a:ext uri="{FF2B5EF4-FFF2-40B4-BE49-F238E27FC236}">
                <a16:creationId xmlns:a16="http://schemas.microsoft.com/office/drawing/2014/main" id="{11DD0CF4-C6D0-45AC-A85C-3FF6FE47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55" y="2105667"/>
            <a:ext cx="30956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581CCC5-CC98-45E6-A745-25DCDA5A13A3}"/>
              </a:ext>
            </a:extLst>
          </p:cNvPr>
          <p:cNvSpPr/>
          <p:nvPr/>
        </p:nvSpPr>
        <p:spPr>
          <a:xfrm rot="2009335">
            <a:off x="8287053" y="4268778"/>
            <a:ext cx="1026586" cy="4500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32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EA6D9C-94FF-4CED-A9F4-71BA25D542AF}"/>
              </a:ext>
            </a:extLst>
          </p:cNvPr>
          <p:cNvSpPr/>
          <p:nvPr/>
        </p:nvSpPr>
        <p:spPr>
          <a:xfrm>
            <a:off x="232757" y="154179"/>
            <a:ext cx="115722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READ this … and learn 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to count to 6 in Japanese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29C1E-2647-4239-A205-2C7B9DEA795C}"/>
              </a:ext>
            </a:extLst>
          </p:cNvPr>
          <p:cNvGrpSpPr/>
          <p:nvPr/>
        </p:nvGrpSpPr>
        <p:grpSpPr>
          <a:xfrm>
            <a:off x="2373331" y="2529929"/>
            <a:ext cx="7859730" cy="3416320"/>
            <a:chOff x="554805" y="1150407"/>
            <a:chExt cx="7859730" cy="34163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8D3C6F-280C-402E-AC5B-A8404DC4F02A}"/>
                </a:ext>
              </a:extLst>
            </p:cNvPr>
            <p:cNvSpPr txBox="1"/>
            <p:nvPr/>
          </p:nvSpPr>
          <p:spPr>
            <a:xfrm>
              <a:off x="554805" y="1150407"/>
              <a:ext cx="7859730" cy="34163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4" name="Picture 2" descr="Numbers - Language - Kids Web Japan - Web Japan">
              <a:extLst>
                <a:ext uri="{FF2B5EF4-FFF2-40B4-BE49-F238E27FC236}">
                  <a16:creationId xmlns:a16="http://schemas.microsoft.com/office/drawing/2014/main" id="{BD94C5AC-3A58-4A9C-9391-EB7C7D75F4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10"/>
            <a:stretch/>
          </p:blipFill>
          <p:spPr bwMode="auto">
            <a:xfrm>
              <a:off x="769518" y="1333577"/>
              <a:ext cx="7409755" cy="304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96EE232-8F41-455F-8E99-0FBA89E2E1F7}"/>
              </a:ext>
            </a:extLst>
          </p:cNvPr>
          <p:cNvSpPr txBox="1"/>
          <p:nvPr/>
        </p:nvSpPr>
        <p:spPr>
          <a:xfrm>
            <a:off x="5743253" y="2219217"/>
            <a:ext cx="2126751" cy="4037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32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we learn - What we remember">
            <a:extLst>
              <a:ext uri="{FF2B5EF4-FFF2-40B4-BE49-F238E27FC236}">
                <a16:creationId xmlns:a16="http://schemas.microsoft.com/office/drawing/2014/main" id="{028D735D-58F2-4417-9F3C-B24C6C76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8" y="425302"/>
            <a:ext cx="8008470" cy="60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8134C96F-4025-4AFB-8F46-A7C7E18D83AD}"/>
              </a:ext>
            </a:extLst>
          </p:cNvPr>
          <p:cNvSpPr/>
          <p:nvPr/>
        </p:nvSpPr>
        <p:spPr>
          <a:xfrm>
            <a:off x="7880278" y="5106255"/>
            <a:ext cx="3927077" cy="9452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Reading it … </a:t>
            </a:r>
          </a:p>
        </p:txBody>
      </p:sp>
    </p:spTree>
    <p:extLst>
      <p:ext uri="{BB962C8B-B14F-4D97-AF65-F5344CB8AC3E}">
        <p14:creationId xmlns:p14="http://schemas.microsoft.com/office/powerpoint/2010/main" val="44362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EA6D9C-94FF-4CED-A9F4-71BA25D542AF}"/>
              </a:ext>
            </a:extLst>
          </p:cNvPr>
          <p:cNvSpPr/>
          <p:nvPr/>
        </p:nvSpPr>
        <p:spPr>
          <a:xfrm>
            <a:off x="232757" y="154179"/>
            <a:ext cx="115722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Say this out loud … and learn 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to count to 6 in Japanese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29C1E-2647-4239-A205-2C7B9DEA795C}"/>
              </a:ext>
            </a:extLst>
          </p:cNvPr>
          <p:cNvGrpSpPr/>
          <p:nvPr/>
        </p:nvGrpSpPr>
        <p:grpSpPr>
          <a:xfrm>
            <a:off x="2373331" y="2529929"/>
            <a:ext cx="7859730" cy="3416320"/>
            <a:chOff x="554805" y="1150407"/>
            <a:chExt cx="7859730" cy="34163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8D3C6F-280C-402E-AC5B-A8404DC4F02A}"/>
                </a:ext>
              </a:extLst>
            </p:cNvPr>
            <p:cNvSpPr txBox="1"/>
            <p:nvPr/>
          </p:nvSpPr>
          <p:spPr>
            <a:xfrm>
              <a:off x="554805" y="1150407"/>
              <a:ext cx="7859730" cy="34163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4" name="Picture 2" descr="Numbers - Language - Kids Web Japan - Web Japan">
              <a:extLst>
                <a:ext uri="{FF2B5EF4-FFF2-40B4-BE49-F238E27FC236}">
                  <a16:creationId xmlns:a16="http://schemas.microsoft.com/office/drawing/2014/main" id="{BD94C5AC-3A58-4A9C-9391-EB7C7D75F4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10"/>
            <a:stretch/>
          </p:blipFill>
          <p:spPr bwMode="auto">
            <a:xfrm>
              <a:off x="769518" y="1333577"/>
              <a:ext cx="7409755" cy="304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96EE232-8F41-455F-8E99-0FBA89E2E1F7}"/>
              </a:ext>
            </a:extLst>
          </p:cNvPr>
          <p:cNvSpPr txBox="1"/>
          <p:nvPr/>
        </p:nvSpPr>
        <p:spPr>
          <a:xfrm>
            <a:off x="5743253" y="2219217"/>
            <a:ext cx="2126751" cy="4037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77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we learn - What we remember">
            <a:extLst>
              <a:ext uri="{FF2B5EF4-FFF2-40B4-BE49-F238E27FC236}">
                <a16:creationId xmlns:a16="http://schemas.microsoft.com/office/drawing/2014/main" id="{028D735D-58F2-4417-9F3C-B24C6C76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8" y="425302"/>
            <a:ext cx="8008470" cy="60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8134C96F-4025-4AFB-8F46-A7C7E18D83AD}"/>
              </a:ext>
            </a:extLst>
          </p:cNvPr>
          <p:cNvSpPr/>
          <p:nvPr/>
        </p:nvSpPr>
        <p:spPr>
          <a:xfrm>
            <a:off x="8424809" y="3071972"/>
            <a:ext cx="3452117" cy="9452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Saying and seeing it … </a:t>
            </a:r>
          </a:p>
        </p:txBody>
      </p:sp>
    </p:spTree>
    <p:extLst>
      <p:ext uri="{BB962C8B-B14F-4D97-AF65-F5344CB8AC3E}">
        <p14:creationId xmlns:p14="http://schemas.microsoft.com/office/powerpoint/2010/main" val="129535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am so itchy! - Colorado Allergy &amp; Asthma Centers, P.C.">
            <a:extLst>
              <a:ext uri="{FF2B5EF4-FFF2-40B4-BE49-F238E27FC236}">
                <a16:creationId xmlns:a16="http://schemas.microsoft.com/office/drawing/2014/main" id="{8C847815-E60A-4C0B-A5C2-AE77F826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8" y="344881"/>
            <a:ext cx="3980771" cy="26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naging your knee pain | The Chartered Society of Physiotherapy">
            <a:extLst>
              <a:ext uri="{FF2B5EF4-FFF2-40B4-BE49-F238E27FC236}">
                <a16:creationId xmlns:a16="http://schemas.microsoft.com/office/drawing/2014/main" id="{48AD7C50-6788-4329-A621-52B0244D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23" y="344882"/>
            <a:ext cx="4720310" cy="26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C5F8D61-1D66-46D2-8723-5CF075172787}"/>
              </a:ext>
            </a:extLst>
          </p:cNvPr>
          <p:cNvSpPr/>
          <p:nvPr/>
        </p:nvSpPr>
        <p:spPr>
          <a:xfrm>
            <a:off x="4695290" y="1037690"/>
            <a:ext cx="2578813" cy="934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Lupita Nyong'o: 'The worst thing anyone's said to me? I like it when you're  angry' | Life and style | The Guardian">
            <a:extLst>
              <a:ext uri="{FF2B5EF4-FFF2-40B4-BE49-F238E27FC236}">
                <a16:creationId xmlns:a16="http://schemas.microsoft.com/office/drawing/2014/main" id="{B244E01C-3A90-491C-BEF4-FC9F892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59" y="3895778"/>
            <a:ext cx="3750068" cy="28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Png Download Sun Clipart For Kids Png Png Images - Sun With Sunglasses  Png, Transparent Png , Transparent Png Image - PNGitem">
            <a:extLst>
              <a:ext uri="{FF2B5EF4-FFF2-40B4-BE49-F238E27FC236}">
                <a16:creationId xmlns:a16="http://schemas.microsoft.com/office/drawing/2014/main" id="{3DBB2239-D851-4705-9371-C4C9C9B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00" y="1972638"/>
            <a:ext cx="2459049" cy="23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reen for go - University Business">
            <a:extLst>
              <a:ext uri="{FF2B5EF4-FFF2-40B4-BE49-F238E27FC236}">
                <a16:creationId xmlns:a16="http://schemas.microsoft.com/office/drawing/2014/main" id="{6BAE0C2A-18EA-4F5F-A777-7B735A252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7"/>
          <a:stretch/>
        </p:blipFill>
        <p:spPr bwMode="auto">
          <a:xfrm>
            <a:off x="3462617" y="3605290"/>
            <a:ext cx="3393748" cy="23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yramid America Tune Up Turn Loud Rock Roll Music Hand Fist Fingers Symbol  Cool Wall Decor Art Print Poster 60x90: Amazon.co.uk: Kitchen &amp; Home">
            <a:extLst>
              <a:ext uri="{FF2B5EF4-FFF2-40B4-BE49-F238E27FC236}">
                <a16:creationId xmlns:a16="http://schemas.microsoft.com/office/drawing/2014/main" id="{213222D4-8BDB-4975-B827-40EB6048B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10975" r="8565" b="4845"/>
          <a:stretch/>
        </p:blipFill>
        <p:spPr bwMode="auto">
          <a:xfrm>
            <a:off x="555700" y="3328826"/>
            <a:ext cx="2160789" cy="32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4E235-56F2-4120-B95B-E006A6CAD4C3}"/>
              </a:ext>
            </a:extLst>
          </p:cNvPr>
          <p:cNvSpPr/>
          <p:nvPr/>
        </p:nvSpPr>
        <p:spPr>
          <a:xfrm>
            <a:off x="2510186" y="5784999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70FED-5DF2-42C5-852B-461BF4EF047E}"/>
              </a:ext>
            </a:extLst>
          </p:cNvPr>
          <p:cNvSpPr txBox="1"/>
          <p:nvPr/>
        </p:nvSpPr>
        <p:spPr>
          <a:xfrm>
            <a:off x="555700" y="472611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18627-69BD-4534-B328-2AC15A145C7A}"/>
              </a:ext>
            </a:extLst>
          </p:cNvPr>
          <p:cNvSpPr txBox="1"/>
          <p:nvPr/>
        </p:nvSpPr>
        <p:spPr>
          <a:xfrm>
            <a:off x="6064587" y="3895778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71324-C97E-49D3-8A06-15E8C26388DF}"/>
              </a:ext>
            </a:extLst>
          </p:cNvPr>
          <p:cNvSpPr txBox="1"/>
          <p:nvPr/>
        </p:nvSpPr>
        <p:spPr>
          <a:xfrm>
            <a:off x="9107823" y="3955550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AED08-8C5F-4F46-880B-25FBC3993BBF}"/>
              </a:ext>
            </a:extLst>
          </p:cNvPr>
          <p:cNvSpPr txBox="1"/>
          <p:nvPr/>
        </p:nvSpPr>
        <p:spPr>
          <a:xfrm>
            <a:off x="11238549" y="2080517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20BC-A552-48D4-9212-4E3C187EB40C}"/>
              </a:ext>
            </a:extLst>
          </p:cNvPr>
          <p:cNvSpPr txBox="1"/>
          <p:nvPr/>
        </p:nvSpPr>
        <p:spPr>
          <a:xfrm>
            <a:off x="4799746" y="471914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66BA7-388C-424C-A06B-EF0FCEF63F9D}"/>
              </a:ext>
            </a:extLst>
          </p:cNvPr>
          <p:cNvSpPr txBox="1"/>
          <p:nvPr/>
        </p:nvSpPr>
        <p:spPr>
          <a:xfrm>
            <a:off x="-19949" y="3381909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BDD7D-7263-4F25-9D17-2E083E5BF0E9}"/>
              </a:ext>
            </a:extLst>
          </p:cNvPr>
          <p:cNvSpPr/>
          <p:nvPr/>
        </p:nvSpPr>
        <p:spPr>
          <a:xfrm>
            <a:off x="11371111" y="3906790"/>
            <a:ext cx="6511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3E989-A1BE-4165-873D-9B2202F75CBD}"/>
              </a:ext>
            </a:extLst>
          </p:cNvPr>
          <p:cNvSpPr/>
          <p:nvPr/>
        </p:nvSpPr>
        <p:spPr>
          <a:xfrm>
            <a:off x="10012701" y="3812450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B62A16-52CE-4A27-AF1C-3BC56AAAFDEF}"/>
              </a:ext>
            </a:extLst>
          </p:cNvPr>
          <p:cNvSpPr/>
          <p:nvPr/>
        </p:nvSpPr>
        <p:spPr>
          <a:xfrm>
            <a:off x="10147933" y="3784565"/>
            <a:ext cx="716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D511B79-53DD-44E9-9B96-F59D713F4535}"/>
              </a:ext>
            </a:extLst>
          </p:cNvPr>
          <p:cNvSpPr/>
          <p:nvPr/>
        </p:nvSpPr>
        <p:spPr>
          <a:xfrm>
            <a:off x="10699107" y="4277616"/>
            <a:ext cx="746362" cy="337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9FE382-C6C4-447B-84CF-50F97C005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7180">
            <a:off x="10518157" y="298128"/>
            <a:ext cx="1506542" cy="150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7B036E9-5D3E-469D-816A-4BBF617E9D7D}"/>
              </a:ext>
            </a:extLst>
          </p:cNvPr>
          <p:cNvSpPr/>
          <p:nvPr/>
        </p:nvSpPr>
        <p:spPr>
          <a:xfrm>
            <a:off x="9035303" y="92422"/>
            <a:ext cx="1471061" cy="889977"/>
          </a:xfrm>
          <a:prstGeom prst="wedgeRoundRectCallout">
            <a:avLst>
              <a:gd name="adj1" fmla="val 79439"/>
              <a:gd name="adj2" fmla="val 175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VISUAL memory</a:t>
            </a:r>
          </a:p>
        </p:txBody>
      </p:sp>
    </p:spTree>
    <p:extLst>
      <p:ext uri="{BB962C8B-B14F-4D97-AF65-F5344CB8AC3E}">
        <p14:creationId xmlns:p14="http://schemas.microsoft.com/office/powerpoint/2010/main" val="405587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am so itchy! - Colorado Allergy &amp; Asthma Centers, P.C.">
            <a:extLst>
              <a:ext uri="{FF2B5EF4-FFF2-40B4-BE49-F238E27FC236}">
                <a16:creationId xmlns:a16="http://schemas.microsoft.com/office/drawing/2014/main" id="{8C847815-E60A-4C0B-A5C2-AE77F826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8" y="344881"/>
            <a:ext cx="3980771" cy="26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naging your knee pain | The Chartered Society of Physiotherapy">
            <a:extLst>
              <a:ext uri="{FF2B5EF4-FFF2-40B4-BE49-F238E27FC236}">
                <a16:creationId xmlns:a16="http://schemas.microsoft.com/office/drawing/2014/main" id="{48AD7C50-6788-4329-A621-52B0244D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23" y="344882"/>
            <a:ext cx="4720310" cy="26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C5F8D61-1D66-46D2-8723-5CF075172787}"/>
              </a:ext>
            </a:extLst>
          </p:cNvPr>
          <p:cNvSpPr/>
          <p:nvPr/>
        </p:nvSpPr>
        <p:spPr>
          <a:xfrm>
            <a:off x="4695290" y="1037690"/>
            <a:ext cx="2578813" cy="934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Lupita Nyong'o: 'The worst thing anyone's said to me? I like it when you're  angry' | Life and style | The Guardian">
            <a:extLst>
              <a:ext uri="{FF2B5EF4-FFF2-40B4-BE49-F238E27FC236}">
                <a16:creationId xmlns:a16="http://schemas.microsoft.com/office/drawing/2014/main" id="{B244E01C-3A90-491C-BEF4-FC9F892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59" y="3895778"/>
            <a:ext cx="3750068" cy="28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Png Download Sun Clipart For Kids Png Png Images - Sun With Sunglasses  Png, Transparent Png , Transparent Png Image - PNGitem">
            <a:extLst>
              <a:ext uri="{FF2B5EF4-FFF2-40B4-BE49-F238E27FC236}">
                <a16:creationId xmlns:a16="http://schemas.microsoft.com/office/drawing/2014/main" id="{3DBB2239-D851-4705-9371-C4C9C9B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00" y="1972638"/>
            <a:ext cx="2459049" cy="23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reen for go - University Business">
            <a:extLst>
              <a:ext uri="{FF2B5EF4-FFF2-40B4-BE49-F238E27FC236}">
                <a16:creationId xmlns:a16="http://schemas.microsoft.com/office/drawing/2014/main" id="{6BAE0C2A-18EA-4F5F-A777-7B735A252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7"/>
          <a:stretch/>
        </p:blipFill>
        <p:spPr bwMode="auto">
          <a:xfrm>
            <a:off x="3462617" y="3605290"/>
            <a:ext cx="3393748" cy="23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yramid America Tune Up Turn Loud Rock Roll Music Hand Fist Fingers Symbol  Cool Wall Decor Art Print Poster 60x90: Amazon.co.uk: Kitchen &amp; Home">
            <a:extLst>
              <a:ext uri="{FF2B5EF4-FFF2-40B4-BE49-F238E27FC236}">
                <a16:creationId xmlns:a16="http://schemas.microsoft.com/office/drawing/2014/main" id="{213222D4-8BDB-4975-B827-40EB6048B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10975" r="8565" b="4845"/>
          <a:stretch/>
        </p:blipFill>
        <p:spPr bwMode="auto">
          <a:xfrm>
            <a:off x="555700" y="3328826"/>
            <a:ext cx="2160789" cy="32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4E235-56F2-4120-B95B-E006A6CAD4C3}"/>
              </a:ext>
            </a:extLst>
          </p:cNvPr>
          <p:cNvSpPr/>
          <p:nvPr/>
        </p:nvSpPr>
        <p:spPr>
          <a:xfrm>
            <a:off x="2510186" y="5784999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70FED-5DF2-42C5-852B-461BF4EF047E}"/>
              </a:ext>
            </a:extLst>
          </p:cNvPr>
          <p:cNvSpPr txBox="1"/>
          <p:nvPr/>
        </p:nvSpPr>
        <p:spPr>
          <a:xfrm>
            <a:off x="555700" y="472611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18627-69BD-4534-B328-2AC15A145C7A}"/>
              </a:ext>
            </a:extLst>
          </p:cNvPr>
          <p:cNvSpPr txBox="1"/>
          <p:nvPr/>
        </p:nvSpPr>
        <p:spPr>
          <a:xfrm>
            <a:off x="6064587" y="3895778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71324-C97E-49D3-8A06-15E8C26388DF}"/>
              </a:ext>
            </a:extLst>
          </p:cNvPr>
          <p:cNvSpPr txBox="1"/>
          <p:nvPr/>
        </p:nvSpPr>
        <p:spPr>
          <a:xfrm>
            <a:off x="9107823" y="3955550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AED08-8C5F-4F46-880B-25FBC3993BBF}"/>
              </a:ext>
            </a:extLst>
          </p:cNvPr>
          <p:cNvSpPr txBox="1"/>
          <p:nvPr/>
        </p:nvSpPr>
        <p:spPr>
          <a:xfrm>
            <a:off x="11238549" y="2080517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20BC-A552-48D4-9212-4E3C187EB40C}"/>
              </a:ext>
            </a:extLst>
          </p:cNvPr>
          <p:cNvSpPr txBox="1"/>
          <p:nvPr/>
        </p:nvSpPr>
        <p:spPr>
          <a:xfrm>
            <a:off x="4799746" y="471914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66BA7-388C-424C-A06B-EF0FCEF63F9D}"/>
              </a:ext>
            </a:extLst>
          </p:cNvPr>
          <p:cNvSpPr txBox="1"/>
          <p:nvPr/>
        </p:nvSpPr>
        <p:spPr>
          <a:xfrm>
            <a:off x="-19949" y="3381909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BDD7D-7263-4F25-9D17-2E083E5BF0E9}"/>
              </a:ext>
            </a:extLst>
          </p:cNvPr>
          <p:cNvSpPr/>
          <p:nvPr/>
        </p:nvSpPr>
        <p:spPr>
          <a:xfrm>
            <a:off x="11371111" y="3906790"/>
            <a:ext cx="6511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3E989-A1BE-4165-873D-9B2202F75CBD}"/>
              </a:ext>
            </a:extLst>
          </p:cNvPr>
          <p:cNvSpPr/>
          <p:nvPr/>
        </p:nvSpPr>
        <p:spPr>
          <a:xfrm>
            <a:off x="10012701" y="3812450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B62A16-52CE-4A27-AF1C-3BC56AAAFDEF}"/>
              </a:ext>
            </a:extLst>
          </p:cNvPr>
          <p:cNvSpPr/>
          <p:nvPr/>
        </p:nvSpPr>
        <p:spPr>
          <a:xfrm>
            <a:off x="10147933" y="3784565"/>
            <a:ext cx="716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D511B79-53DD-44E9-9B96-F59D713F4535}"/>
              </a:ext>
            </a:extLst>
          </p:cNvPr>
          <p:cNvSpPr/>
          <p:nvPr/>
        </p:nvSpPr>
        <p:spPr>
          <a:xfrm>
            <a:off x="10699107" y="4277616"/>
            <a:ext cx="746362" cy="337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9FE382-C6C4-447B-84CF-50F97C005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7180">
            <a:off x="10200806" y="326245"/>
            <a:ext cx="1506542" cy="150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7B036E9-5D3E-469D-816A-4BBF617E9D7D}"/>
              </a:ext>
            </a:extLst>
          </p:cNvPr>
          <p:cNvSpPr/>
          <p:nvPr/>
        </p:nvSpPr>
        <p:spPr>
          <a:xfrm>
            <a:off x="8229600" y="121091"/>
            <a:ext cx="2301411" cy="889977"/>
          </a:xfrm>
          <a:prstGeom prst="wedgeRoundRectCallout">
            <a:avLst>
              <a:gd name="adj1" fmla="val 64228"/>
              <a:gd name="adj2" fmla="val 48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Experiential memory … add hand signal</a:t>
            </a:r>
          </a:p>
        </p:txBody>
      </p:sp>
    </p:spTree>
    <p:extLst>
      <p:ext uri="{BB962C8B-B14F-4D97-AF65-F5344CB8AC3E}">
        <p14:creationId xmlns:p14="http://schemas.microsoft.com/office/powerpoint/2010/main" val="74951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47C4F2-19B2-47C7-9841-1E943CA30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400766"/>
              </p:ext>
            </p:extLst>
          </p:nvPr>
        </p:nvGraphicFramePr>
        <p:xfrm>
          <a:off x="51370" y="699962"/>
          <a:ext cx="12108176" cy="6115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32">
                  <a:extLst>
                    <a:ext uri="{9D8B030D-6E8A-4147-A177-3AD203B41FA5}">
                      <a16:colId xmlns:a16="http://schemas.microsoft.com/office/drawing/2014/main" val="9600078"/>
                    </a:ext>
                  </a:extLst>
                </a:gridCol>
                <a:gridCol w="2354796">
                  <a:extLst>
                    <a:ext uri="{9D8B030D-6E8A-4147-A177-3AD203B41FA5}">
                      <a16:colId xmlns:a16="http://schemas.microsoft.com/office/drawing/2014/main" val="429646128"/>
                    </a:ext>
                  </a:extLst>
                </a:gridCol>
                <a:gridCol w="4511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70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Energy resource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How it works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Uses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Positive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Negative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34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Fossil Fuels</a:t>
                      </a:r>
                    </a:p>
                    <a:p>
                      <a:pPr algn="ctr"/>
                      <a:r>
                        <a:rPr lang="en-GB" sz="1200" b="0" dirty="0"/>
                        <a:t>(coal,</a:t>
                      </a:r>
                      <a:r>
                        <a:rPr lang="en-GB" sz="1200" b="0" baseline="0" dirty="0"/>
                        <a:t> oil and gas)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Burnt</a:t>
                      </a:r>
                      <a:r>
                        <a:rPr lang="en-GB" sz="1200" b="1" i="1" baseline="0" dirty="0">
                          <a:solidFill>
                            <a:srgbClr val="FF0000"/>
                          </a:solidFill>
                        </a:rPr>
                        <a:t> to release thermal energy used to turn water into steam to turn turbines</a:t>
                      </a:r>
                      <a:endParaRPr lang="en-GB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>
                          <a:solidFill>
                            <a:schemeClr val="tx1"/>
                          </a:solidFill>
                        </a:rPr>
                        <a:t>Generating electricity, heating and transport 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GB" sz="1200" b="0" i="0" baseline="0">
                          <a:solidFill>
                            <a:schemeClr val="tx1"/>
                          </a:solidFill>
                        </a:rPr>
                        <a:t> most of the UK energy. Large reserves. Cheap to extract. Used in transport, heating and making electricity. Easy to transport.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Non-renewable.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Burning coal and oil </a:t>
                      </a:r>
                      <a:r>
                        <a:rPr lang="en-GB" sz="1200" baseline="0" dirty="0"/>
                        <a:t>releases </a:t>
                      </a:r>
                      <a:r>
                        <a:rPr lang="en-GB" sz="1200" baseline="0" dirty="0" err="1"/>
                        <a:t>sulfur</a:t>
                      </a:r>
                      <a:r>
                        <a:rPr lang="en-GB" sz="1200" baseline="0" dirty="0"/>
                        <a:t> dioxide. When mixed with rain makes acid rain.  Acid rain damages building and kills plants. Burning </a:t>
                      </a:r>
                      <a:r>
                        <a:rPr lang="en-GB" sz="1200" dirty="0"/>
                        <a:t>fossil fuels</a:t>
                      </a:r>
                      <a:r>
                        <a:rPr lang="en-GB" sz="1200" baseline="0" dirty="0"/>
                        <a:t> releases carbon dioxide which contributes to global warming. Serious  environmental damage if oil spilt.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46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Nuclear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Nuclear fission process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Generating electricity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 greenhouse gases produced. Lots of energy produced from small amounts of fuel.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Non-renewable. </a:t>
                      </a:r>
                      <a:r>
                        <a:rPr lang="en-US" sz="1200" dirty="0"/>
                        <a:t>Dangers of radioactive</a:t>
                      </a:r>
                      <a:r>
                        <a:rPr lang="en-US" sz="1200" baseline="0" dirty="0"/>
                        <a:t> materials being released into air or water. Nuclear sites need high levels of security. Start up costs and decommission costs very expensive. Toxic waste needs careful storing.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5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Biofuel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Plant</a:t>
                      </a:r>
                      <a:r>
                        <a:rPr lang="en-GB" sz="1200" b="1" i="1" baseline="0" dirty="0">
                          <a:solidFill>
                            <a:srgbClr val="FF0000"/>
                          </a:solidFill>
                        </a:rPr>
                        <a:t> matter burnt to release thermal energy</a:t>
                      </a:r>
                      <a:endParaRPr lang="en-GB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Transport and generating electricity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Renewable.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As plants grow, they remove carbon dioxide.  They are ‘carbon neutral’.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</a:t>
                      </a:r>
                      <a:r>
                        <a:rPr lang="en-US" sz="1200" baseline="0" dirty="0"/>
                        <a:t> areas of land needed to grow fuel crops. Habitats destroyed and food not grown. </a:t>
                      </a:r>
                      <a:r>
                        <a:rPr lang="en-US" sz="1200" dirty="0"/>
                        <a:t>Emits</a:t>
                      </a:r>
                      <a:r>
                        <a:rPr lang="en-US" sz="1200" baseline="0" dirty="0"/>
                        <a:t> carbon dioxide when burnt  thus adding to greenhouse gases and global warming.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5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Tides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Every day tides rise and fall, so generation of electricity can be predicted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Generating electricity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Renewable.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Predictable due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to consistency of tides.  No greenhouse gases produced.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Expensive to set up. A dam like structure is built across an estuary</a:t>
                      </a:r>
                      <a:r>
                        <a:rPr lang="en-US" sz="1200" baseline="0" dirty="0"/>
                        <a:t>, altering habitats and causing problems for ships and boats.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0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Waves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Up and down motion turns turbines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Generating electricity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Renewable.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No waste products.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Can be unreliable depends on wave output as large waves can stop the pistons working.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3484"/>
                  </a:ext>
                </a:extLst>
              </a:tr>
              <a:tr h="35464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Hydroelectric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Falling water spins a turbine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Generating electricity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Renewable.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No waste products.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Habitats destroyed</a:t>
                      </a:r>
                      <a:r>
                        <a:rPr lang="en-US" sz="1200" baseline="0" dirty="0"/>
                        <a:t> when dam is built.</a:t>
                      </a:r>
                      <a:r>
                        <a:rPr lang="en-US" sz="1200" dirty="0"/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70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Wind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Movement causes turbine</a:t>
                      </a:r>
                      <a:r>
                        <a:rPr lang="en-GB" sz="1200" b="1" i="1" baseline="0" dirty="0">
                          <a:solidFill>
                            <a:srgbClr val="FF0000"/>
                          </a:solidFill>
                        </a:rPr>
                        <a:t> to spin which turns a generator</a:t>
                      </a:r>
                      <a:endParaRPr lang="en-GB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Generating electricity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Renewable.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No waste products.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Unreliable – wind</a:t>
                      </a:r>
                      <a:r>
                        <a:rPr lang="en-US" sz="1200" baseline="0" dirty="0"/>
                        <a:t> varies. Visual and noise pollution. Dangerous to migrating birds.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5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Solar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Directly heats objects in solar panels or sunlight captured</a:t>
                      </a:r>
                      <a:r>
                        <a:rPr lang="en-GB" sz="1200" b="1" i="1" baseline="0" dirty="0">
                          <a:solidFill>
                            <a:srgbClr val="FF0000"/>
                          </a:solidFill>
                        </a:rPr>
                        <a:t> in photovoltaic cells </a:t>
                      </a:r>
                      <a:endParaRPr lang="en-GB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Generating electricity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and some heating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Renewable.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No waste products.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Making and installing solar panels expensive.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/>
                        <a:t>Unreliable due to light intensity.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5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Geothermal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Hot rocks under the</a:t>
                      </a:r>
                      <a:r>
                        <a:rPr lang="en-GB" sz="1200" b="1" i="1" baseline="0" dirty="0">
                          <a:solidFill>
                            <a:srgbClr val="FF0000"/>
                          </a:solidFill>
                        </a:rPr>
                        <a:t> ground heats water to produce steam to turn turbine</a:t>
                      </a:r>
                      <a:endParaRPr lang="en-GB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Generating electricity and heating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Renewable.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Clean.  No greenhouse gases produced.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Limited to a small number of countries.  Geothermal</a:t>
                      </a:r>
                      <a:r>
                        <a:rPr lang="en-US" sz="1200" baseline="0" dirty="0"/>
                        <a:t> power stations can  cause earthquake tremors.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BC68C2E-8F0B-47A5-AA86-58F39C182AE4}"/>
              </a:ext>
            </a:extLst>
          </p:cNvPr>
          <p:cNvSpPr/>
          <p:nvPr/>
        </p:nvSpPr>
        <p:spPr>
          <a:xfrm>
            <a:off x="0" y="-70116"/>
            <a:ext cx="121920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can you make this more memorable?</a:t>
            </a:r>
          </a:p>
        </p:txBody>
      </p:sp>
    </p:spTree>
    <p:extLst>
      <p:ext uri="{BB962C8B-B14F-4D97-AF65-F5344CB8AC3E}">
        <p14:creationId xmlns:p14="http://schemas.microsoft.com/office/powerpoint/2010/main" val="17498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1D7BBB78-A7D5-45D5-BF95-651F8D171E18}"/>
              </a:ext>
            </a:extLst>
          </p:cNvPr>
          <p:cNvSpPr/>
          <p:nvPr/>
        </p:nvSpPr>
        <p:spPr>
          <a:xfrm>
            <a:off x="760289" y="1993185"/>
            <a:ext cx="2958958" cy="413021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From Lesson 1 …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Chunk it … do you need to know it ALL at once or can you learn 4 at a time?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2 Renewables</a:t>
            </a:r>
          </a:p>
          <a:p>
            <a:pPr algn="ctr"/>
            <a:r>
              <a:rPr lang="en-GB" dirty="0"/>
              <a:t>2 Non-renewables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96BE143A-FE78-459E-86E9-C582F8FA781A}"/>
              </a:ext>
            </a:extLst>
          </p:cNvPr>
          <p:cNvSpPr/>
          <p:nvPr/>
        </p:nvSpPr>
        <p:spPr>
          <a:xfrm>
            <a:off x="3275744" y="1993186"/>
            <a:ext cx="3217523" cy="413021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From Lesson 1 &amp; 2 …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Will it go into your VISUAL memory?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Colour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Pictures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Make it look interesting … not just notes on a page</a:t>
            </a: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5B86310A-84B8-4422-843E-9C3FB352B447}"/>
              </a:ext>
            </a:extLst>
          </p:cNvPr>
          <p:cNvSpPr/>
          <p:nvPr/>
        </p:nvSpPr>
        <p:spPr>
          <a:xfrm>
            <a:off x="6089151" y="1993185"/>
            <a:ext cx="3217523" cy="413021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From Lesson 2 &amp; this one …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Are you ACTIVELY learning it?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Work with a partner … pick different fuels to learn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Explain your fuels to your partner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Include hand gestures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4D8C7-9F66-4F03-A48B-DCCABE1F0F13}"/>
              </a:ext>
            </a:extLst>
          </p:cNvPr>
          <p:cNvSpPr txBox="1"/>
          <p:nvPr/>
        </p:nvSpPr>
        <p:spPr>
          <a:xfrm>
            <a:off x="9133727" y="1993185"/>
            <a:ext cx="2291137" cy="42473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Read it …</a:t>
            </a:r>
          </a:p>
          <a:p>
            <a:endParaRPr lang="en-GB" dirty="0"/>
          </a:p>
          <a:p>
            <a:r>
              <a:rPr lang="en-GB" dirty="0"/>
              <a:t>Write it …</a:t>
            </a:r>
          </a:p>
          <a:p>
            <a:endParaRPr lang="en-GB" dirty="0"/>
          </a:p>
          <a:p>
            <a:r>
              <a:rPr lang="en-GB" dirty="0"/>
              <a:t>Draw it …</a:t>
            </a:r>
          </a:p>
          <a:p>
            <a:endParaRPr lang="en-GB" dirty="0"/>
          </a:p>
          <a:p>
            <a:r>
              <a:rPr lang="en-GB" dirty="0"/>
              <a:t>Colour it …</a:t>
            </a:r>
          </a:p>
          <a:p>
            <a:endParaRPr lang="en-GB" dirty="0"/>
          </a:p>
          <a:p>
            <a:r>
              <a:rPr lang="en-GB" dirty="0"/>
              <a:t>Say it …</a:t>
            </a:r>
          </a:p>
          <a:p>
            <a:endParaRPr lang="en-GB" dirty="0"/>
          </a:p>
          <a:p>
            <a:r>
              <a:rPr lang="en-GB" dirty="0"/>
              <a:t>Do it …</a:t>
            </a:r>
          </a:p>
          <a:p>
            <a:endParaRPr lang="en-GB" dirty="0"/>
          </a:p>
          <a:p>
            <a:r>
              <a:rPr lang="en-GB" dirty="0"/>
              <a:t>TEACH IT …</a:t>
            </a:r>
          </a:p>
          <a:p>
            <a:endParaRPr lang="en-GB" dirty="0"/>
          </a:p>
          <a:p>
            <a:r>
              <a:rPr lang="en-GB" dirty="0"/>
              <a:t>Remember it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6E7CB0-A9EB-40F6-96A0-B5F2474A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180">
            <a:off x="1919162" y="1041091"/>
            <a:ext cx="641211" cy="641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36BCB-0EB8-48F5-AA73-A9FDFB271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180">
            <a:off x="234044" y="292309"/>
            <a:ext cx="1463960" cy="1463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393489-C2F8-4943-9D27-9A7F5784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180">
            <a:off x="1931783" y="257466"/>
            <a:ext cx="641211" cy="641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F84B4BAD-FBB9-478F-9249-4A77B5D8182B}"/>
              </a:ext>
            </a:extLst>
          </p:cNvPr>
          <p:cNvSpPr/>
          <p:nvPr/>
        </p:nvSpPr>
        <p:spPr>
          <a:xfrm rot="20156060">
            <a:off x="1171254" y="575353"/>
            <a:ext cx="924674" cy="29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AE44874-FE34-4C4A-98D4-5EC2579EE2F1}"/>
              </a:ext>
            </a:extLst>
          </p:cNvPr>
          <p:cNvSpPr/>
          <p:nvPr/>
        </p:nvSpPr>
        <p:spPr>
          <a:xfrm rot="1692151">
            <a:off x="1096113" y="1169478"/>
            <a:ext cx="924674" cy="29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Laser Eye Surgery: What Happens Before, During &amp; After">
            <a:extLst>
              <a:ext uri="{FF2B5EF4-FFF2-40B4-BE49-F238E27FC236}">
                <a16:creationId xmlns:a16="http://schemas.microsoft.com/office/drawing/2014/main" id="{D8B85D26-9735-4209-96FE-91528A8BA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6"/>
          <a:stretch/>
        </p:blipFill>
        <p:spPr bwMode="auto">
          <a:xfrm>
            <a:off x="2883850" y="233773"/>
            <a:ext cx="182601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35296D-C67B-42CF-BC98-9C24DB8B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180">
            <a:off x="4341596" y="934693"/>
            <a:ext cx="885782" cy="885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Mouth Talking Images, Stock Photos &amp; Vectors | Shutterstock">
            <a:extLst>
              <a:ext uri="{FF2B5EF4-FFF2-40B4-BE49-F238E27FC236}">
                <a16:creationId xmlns:a16="http://schemas.microsoft.com/office/drawing/2014/main" id="{13AFB9AE-8F81-47F3-8AC8-905173663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6950" r="7757" b="12152"/>
          <a:stretch/>
        </p:blipFill>
        <p:spPr bwMode="auto">
          <a:xfrm>
            <a:off x="6052123" y="212630"/>
            <a:ext cx="1832030" cy="16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F334F-CA01-4644-8DB1-A1C8635BA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180">
            <a:off x="7494202" y="219408"/>
            <a:ext cx="1115579" cy="1115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1CC9F7-EC13-4812-B810-C1F105B7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180">
            <a:off x="10421358" y="1082677"/>
            <a:ext cx="1506542" cy="150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5EDC6C9-22C1-4782-B217-2211737991CE}"/>
              </a:ext>
            </a:extLst>
          </p:cNvPr>
          <p:cNvSpPr/>
          <p:nvPr/>
        </p:nvSpPr>
        <p:spPr>
          <a:xfrm>
            <a:off x="9703568" y="258378"/>
            <a:ext cx="1471061" cy="889977"/>
          </a:xfrm>
          <a:prstGeom prst="wedgeRoundRectCallout">
            <a:avLst>
              <a:gd name="adj1" fmla="val 48709"/>
              <a:gd name="adj2" fmla="val 8330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Make it memorable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206BD-1DD9-48C0-801A-4964409562F8}"/>
              </a:ext>
            </a:extLst>
          </p:cNvPr>
          <p:cNvSpPr txBox="1"/>
          <p:nvPr/>
        </p:nvSpPr>
        <p:spPr>
          <a:xfrm>
            <a:off x="424619" y="5731104"/>
            <a:ext cx="252749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Choose &amp; get what you need in 5 minutes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9FD92-F029-4088-AAD2-B5C82D7B4011}"/>
              </a:ext>
            </a:extLst>
          </p:cNvPr>
          <p:cNvSpPr txBox="1"/>
          <p:nvPr/>
        </p:nvSpPr>
        <p:spPr>
          <a:xfrm>
            <a:off x="6234702" y="6011378"/>
            <a:ext cx="19516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10 minutes … 5 minutes each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5262B-5FA0-493B-8267-C87D9B16BC88}"/>
              </a:ext>
            </a:extLst>
          </p:cNvPr>
          <p:cNvSpPr txBox="1"/>
          <p:nvPr/>
        </p:nvSpPr>
        <p:spPr>
          <a:xfrm>
            <a:off x="3589557" y="5977011"/>
            <a:ext cx="14880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20 minutes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59B39E-0383-4865-9075-246B6A03D4DB}"/>
              </a:ext>
            </a:extLst>
          </p:cNvPr>
          <p:cNvSpPr txBox="1"/>
          <p:nvPr/>
        </p:nvSpPr>
        <p:spPr>
          <a:xfrm>
            <a:off x="10539573" y="3101180"/>
            <a:ext cx="140756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What worked well?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What made it more memorable?</a:t>
            </a:r>
          </a:p>
        </p:txBody>
      </p:sp>
    </p:spTree>
    <p:extLst>
      <p:ext uri="{BB962C8B-B14F-4D97-AF65-F5344CB8AC3E}">
        <p14:creationId xmlns:p14="http://schemas.microsoft.com/office/powerpoint/2010/main" val="45420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865</Words>
  <Application>Microsoft Office PowerPoint</Application>
  <PresentationFormat>Widescreen</PresentationFormat>
  <Paragraphs>194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Cooper</dc:creator>
  <cp:lastModifiedBy>Jo Cooper</cp:lastModifiedBy>
  <cp:revision>1</cp:revision>
  <dcterms:created xsi:type="dcterms:W3CDTF">2020-09-17T12:15:15Z</dcterms:created>
  <dcterms:modified xsi:type="dcterms:W3CDTF">2020-09-17T14:46:23Z</dcterms:modified>
</cp:coreProperties>
</file>